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9"/>
  </p:notesMasterIdLst>
  <p:sldIdLst>
    <p:sldId id="312" r:id="rId2"/>
    <p:sldId id="318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317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4" r:id="rId55"/>
    <p:sldId id="310" r:id="rId56"/>
    <p:sldId id="311" r:id="rId57"/>
    <p:sldId id="315" r:id="rId5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ya Georgieva" initials="A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145" autoAdjust="0"/>
  </p:normalViewPr>
  <p:slideViewPr>
    <p:cSldViewPr snapToGrid="0">
      <p:cViewPr varScale="1">
        <p:scale>
          <a:sx n="56" d="100"/>
          <a:sy n="56" d="100"/>
        </p:scale>
        <p:origin x="1806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A3D172-4AFF-4BDB-87EB-04F481C7D95C}" type="datetimeFigureOut">
              <a:rPr lang="en-US" smtClean="0"/>
              <a:pPr/>
              <a:t>12/2/2015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484AC-2EFE-44F7-9D57-CABE805DC9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2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tqb.org/educational-resources/advanced-testing2.php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n.wikipedia.org/wiki/IEEE_829" TargetMode="Externa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panamo.files.wordpress.com/2008/11/test-strategy-template5.pdf" TargetMode="External"/><Relationship Id="rId3" Type="http://schemas.openxmlformats.org/officeDocument/2006/relationships/hyperlink" Target="http://en.wikipedia.org/wiki/IEEE_829" TargetMode="External"/><Relationship Id="rId7" Type="http://schemas.openxmlformats.org/officeDocument/2006/relationships/hyperlink" Target="http://medical.nema.org/dicom/Geninfo/GUIDELIN/TPMV1L3.HTM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gerrardconsulting.com/tkb/guidelines/ieee829/example.html" TargetMode="External"/><Relationship Id="rId5" Type="http://schemas.openxmlformats.org/officeDocument/2006/relationships/hyperlink" Target="http://www.computing.dcu.ie/~davids/courses/CA267/ieee829mtp.pdf" TargetMode="External"/><Relationship Id="rId4" Type="http://schemas.openxmlformats.org/officeDocument/2006/relationships/hyperlink" Target="http://www.testingexcellence.com/test-strategy-and-test-plan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ftwaretestingtimes.com/2011/01/measurement-in-software-testing-test.html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slideshare.net/pmvenkateshbabu/testing-metric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3"/>
              </a:rPr>
              <a:t>http://www.astqb.org/educational-resources/advanced-testing2.php</a:t>
            </a:r>
            <a:endParaRPr lang="en-US" dirty="0" smtClean="0">
              <a:hlinkClick r:id=""/>
            </a:endParaRPr>
          </a:p>
          <a:p>
            <a:endParaRPr lang="en-US" dirty="0" smtClean="0">
              <a:hlinkClick r:id=""/>
            </a:endParaRPr>
          </a:p>
          <a:p>
            <a:r>
              <a:rPr lang="en-US" dirty="0" smtClean="0">
                <a:hlinkClick r:id=""/>
              </a:rPr>
              <a:t>http://www.testingexcellence.com/fundamental-test-process/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4"/>
              </a:rPr>
              <a:t>http://en.wikipedia.org/wiki/IEEE_829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ISTQB - Foundation Level Syllabus 2010</a:t>
            </a:r>
          </a:p>
          <a:p>
            <a:endParaRPr lang="en-US" dirty="0" smtClean="0"/>
          </a:p>
          <a:p>
            <a:r>
              <a:rPr lang="en-US" dirty="0" smtClean="0"/>
              <a:t>Book: Software Testing Foundations - A Study Guide for the ISTQB Certified Tester Exam [2007]</a:t>
            </a:r>
          </a:p>
          <a:p>
            <a:endParaRPr lang="en-US" dirty="0" smtClean="0"/>
          </a:p>
          <a:p>
            <a:r>
              <a:rPr lang="en-US" dirty="0" smtClean="0"/>
              <a:t>Book: Advanced Software Testing - Vol. 1 - Guide to the ISTQB Advanced Certification as an Advanced Test Analyst [2008]</a:t>
            </a:r>
          </a:p>
          <a:p>
            <a:endParaRPr lang="en-US" dirty="0" smtClean="0"/>
          </a:p>
          <a:p>
            <a:r>
              <a:rPr lang="en-US" dirty="0" smtClean="0"/>
              <a:t>An example of a Test Plan is provided in "Practical software testing", Ilene </a:t>
            </a:r>
            <a:r>
              <a:rPr lang="en-US" dirty="0" err="1" smtClean="0"/>
              <a:t>Burnstein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201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EB3D852-5421-47DE-8DFC-F57745BBA6C3}" type="datetime1">
              <a:rPr lang="en-US"/>
              <a:pPr/>
              <a:t>12/2/2015</a:t>
            </a:fld>
            <a:r>
              <a:rPr lang="en-US" dirty="0"/>
              <a:t>07/16/96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511903-7E02-49EF-947C-C774AB900DEC}" type="slidenum">
              <a:rPr lang="en-US"/>
              <a:pPr/>
              <a:t>11</a:t>
            </a:fld>
            <a:r>
              <a:rPr lang="en-US" dirty="0"/>
              <a:t>##</a:t>
            </a:r>
          </a:p>
        </p:txBody>
      </p:sp>
      <p:sp>
        <p:nvSpPr>
          <p:cNvPr id="498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8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http://en.wikipedia.org/wiki/IEEE_829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Good to read – test</a:t>
            </a:r>
            <a:r>
              <a:rPr lang="en-US" baseline="0" dirty="0" smtClean="0"/>
              <a:t> strategy vs. test plan</a:t>
            </a:r>
            <a:r>
              <a:rPr lang="en-US" dirty="0" smtClean="0"/>
              <a:t>:</a:t>
            </a:r>
          </a:p>
          <a:p>
            <a:r>
              <a:rPr lang="en-US" dirty="0" smtClean="0">
                <a:hlinkClick r:id="rId4"/>
              </a:rPr>
              <a:t>http://www.testingexcellence.com/test-strategy-and-test-plan/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Template:</a:t>
            </a:r>
          </a:p>
          <a:p>
            <a:r>
              <a:rPr lang="en-US" dirty="0" smtClean="0">
                <a:hlinkClick r:id="rId5"/>
              </a:rPr>
              <a:t>http://www.computing.dcu.ie/~davids/courses/CA267/ieee829mtp.pdf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Example:</a:t>
            </a:r>
          </a:p>
          <a:p>
            <a:r>
              <a:rPr lang="en-US" dirty="0" smtClean="0">
                <a:hlinkClick r:id="rId6"/>
              </a:rPr>
              <a:t>http://www.gerrardconsulting.com/tkb/guidelines/ieee829/example.html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http://medical.nema.org/dicom/Geninfo/GUIDELIN/TPMV1L3.HTM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Test Strategy template:</a:t>
            </a:r>
          </a:p>
          <a:p>
            <a:r>
              <a:rPr lang="en-US" dirty="0" smtClean="0">
                <a:hlinkClick r:id="rId8"/>
              </a:rPr>
              <a:t>http://panamo.files.wordpress.com/2008/11/test-strategy-template5.pdf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30751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42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http://www.ufjf.br/eduardo_barrere/files/2011/06/SQETestCaseSpecificationTemplate.pdf </a:t>
            </a:r>
          </a:p>
          <a:p>
            <a:endParaRPr lang="en-US" dirty="0" smtClean="0"/>
          </a:p>
          <a:p>
            <a:r>
              <a:rPr lang="en-US" dirty="0" smtClean="0"/>
              <a:t>Test Manager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707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710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16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3"/>
              </a:rPr>
              <a:t>http://www.softwaretestingtimes.com/2011/01/measurement-in-software-testing-test.html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4"/>
              </a:rPr>
              <a:t>http://www.slideshare.net/pmvenkateshbabu/testing-metrics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62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lerik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4572000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83364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marL="319088" lvl="0" indent="-3190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Name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138446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Web Site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029202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405735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Web Site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38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14400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tabLst>
                <a:tab pos="282575" algn="l"/>
              </a:tabLst>
              <a:defRPr sz="3200">
                <a:solidFill>
                  <a:srgbClr val="EBFFD2"/>
                </a:solidFill>
              </a:defRPr>
            </a:lvl1pPr>
            <a:lvl2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rgbClr val="F5FFC2"/>
                </a:solidFill>
              </a:defRPr>
            </a:lvl3pPr>
            <a:lvl4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10061276-4793-4D8D-8482-F9F70F7644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42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2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10061276-4793-4D8D-8482-F9F70F7644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31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 hasCustomPrompt="1"/>
          </p:nvPr>
        </p:nvSpPr>
        <p:spPr>
          <a:xfrm>
            <a:off x="609600" y="2743201"/>
            <a:ext cx="7924800" cy="685800"/>
          </a:xfrm>
          <a:prstGeom prst="rect">
            <a:avLst/>
          </a:prstGeom>
        </p:spPr>
        <p:txBody>
          <a:bodyPr tIns="0" bIns="0" anchor="ctr" anchorCtr="0"/>
          <a:lstStyle>
            <a:lvl1pPr algn="ctr">
              <a:lnSpc>
                <a:spcPts val="5600"/>
              </a:lnSpc>
              <a:defRPr sz="5000" cap="none" baseline="0"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609600" y="3469480"/>
            <a:ext cx="7924800" cy="56912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10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/>
          </p:nvSpPr>
          <p:spPr>
            <a:xfrm flipH="1">
              <a:off x="3394421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/>
          </p:nvSpPr>
          <p:spPr>
            <a:xfrm flipH="1">
              <a:off x="1350512" y="1528531"/>
              <a:ext cx="2008657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/>
          </p:nvSpPr>
          <p:spPr>
            <a:xfrm flipH="1">
              <a:off x="1538277" y="2175144"/>
              <a:ext cx="181669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/>
          </p:nvSpPr>
          <p:spPr>
            <a:xfrm flipH="1">
              <a:off x="1660733" y="2421354"/>
              <a:ext cx="1697684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/>
          </p:nvSpPr>
          <p:spPr>
            <a:xfrm flipH="1">
              <a:off x="1448484" y="2878556"/>
              <a:ext cx="190883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/>
          </p:nvSpPr>
          <p:spPr>
            <a:xfrm flipH="1">
              <a:off x="1636239" y="1946534"/>
              <a:ext cx="174759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/>
          </p:nvSpPr>
          <p:spPr>
            <a:xfrm flipH="1">
              <a:off x="3402822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/>
          </p:nvSpPr>
          <p:spPr>
            <a:xfrm flipH="1">
              <a:off x="3389110" y="1523999"/>
              <a:ext cx="187428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/>
          </p:nvSpPr>
          <p:spPr>
            <a:xfrm flipH="1">
              <a:off x="3398080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/>
        </p:nvSpPr>
        <p:spPr>
          <a:xfrm rot="9535351" flipH="1">
            <a:off x="923387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/>
        </p:nvSpPr>
        <p:spPr>
          <a:xfrm rot="16938170" flipH="1">
            <a:off x="4905823" y="1031967"/>
            <a:ext cx="85964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/>
        </p:nvSpPr>
        <p:spPr>
          <a:xfrm rot="19836951" flipH="1">
            <a:off x="7379011" y="1495156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/>
        </p:nvSpPr>
        <p:spPr>
          <a:xfrm rot="2233443" flipH="1">
            <a:off x="2139219" y="940067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/>
        </p:nvSpPr>
        <p:spPr>
          <a:xfrm rot="8530737" flipH="1">
            <a:off x="4757101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/>
        </p:nvSpPr>
        <p:spPr>
          <a:xfrm rot="12627025" flipH="1">
            <a:off x="2910498" y="4405709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/>
        </p:nvSpPr>
        <p:spPr>
          <a:xfrm rot="1186146" flipH="1">
            <a:off x="6185958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/>
        </p:nvSpPr>
        <p:spPr>
          <a:xfrm rot="19460650" flipH="1">
            <a:off x="3150207" y="1979503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/>
        </p:nvSpPr>
        <p:spPr>
          <a:xfrm rot="18277140" flipH="1">
            <a:off x="405235" y="3272338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/>
        </p:nvSpPr>
        <p:spPr>
          <a:xfrm rot="18695734" flipH="1">
            <a:off x="3127408" y="5396301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/>
        </p:nvSpPr>
        <p:spPr>
          <a:xfrm rot="20840689" flipH="1">
            <a:off x="8186733" y="5517703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/>
        </p:nvSpPr>
        <p:spPr>
          <a:xfrm rot="15426793" flipH="1">
            <a:off x="1145826" y="4072255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/>
        </p:nvSpPr>
        <p:spPr>
          <a:xfrm rot="2086872" flipH="1">
            <a:off x="8330354" y="1359229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2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74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95400" y="2438402"/>
            <a:ext cx="6400800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65792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4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24046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757446"/>
            <a:ext cx="209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Telerik Corporation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062246"/>
            <a:ext cx="1707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www.telerik.com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40116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2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47652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52400" y="228602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069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iming>
    <p:tnLst>
      <p:par>
        <p:cTn id="1" dur="indefinite" restart="never" nodeType="tmRoot"/>
      </p:par>
    </p:tnLst>
  </p:timing>
  <p:txStyles>
    <p:titleStyle>
      <a:lvl1pPr algn="r" rtl="0" eaLnBrk="1" fontAlgn="base" hangingPunct="1">
        <a:lnSpc>
          <a:spcPts val="4400"/>
        </a:lnSpc>
        <a:spcBef>
          <a:spcPct val="0"/>
        </a:spcBef>
        <a:spcAft>
          <a:spcPct val="0"/>
        </a:spcAft>
        <a:defRPr sz="4400" b="1" kern="1200" baseline="0">
          <a:ln w="500">
            <a:noFill/>
          </a:ln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9pPr>
    </p:titleStyle>
    <p:bodyStyle>
      <a:lvl1pPr marL="319088" indent="-319088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40000"/>
            <a:lumOff val="60000"/>
          </a:schemeClr>
        </a:buClr>
        <a:buSzPct val="70000"/>
        <a:buFont typeface="Wingdings 2" pitchFamily="18" charset="2"/>
        <a:buChar char=""/>
        <a:defRPr sz="32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0238" indent="-273050" algn="l" rtl="0" eaLnBrk="1" fontAlgn="base" hangingPunct="1">
        <a:spcBef>
          <a:spcPct val="20000"/>
        </a:spcBef>
        <a:spcAft>
          <a:spcPct val="0"/>
        </a:spcAft>
        <a:buClr>
          <a:schemeClr val="accent2">
            <a:lumMod val="60000"/>
            <a:lumOff val="40000"/>
          </a:schemeClr>
        </a:buClr>
        <a:buFont typeface="Wingdings 2" pitchFamily="18" charset="2"/>
        <a:buChar char=""/>
        <a:defRPr sz="30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22338" indent="-273050" algn="l" rtl="0" eaLnBrk="1" fontAlgn="base" hangingPunct="1"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Font typeface="Wingdings 2" pitchFamily="18" charset="2"/>
        <a:buChar char=""/>
        <a:defRPr sz="28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87450" indent="-228600" algn="l" rtl="0" eaLnBrk="1" fontAlgn="base" hangingPunct="1">
        <a:spcBef>
          <a:spcPct val="20000"/>
        </a:spcBef>
        <a:spcAft>
          <a:spcPct val="0"/>
        </a:spcAft>
        <a:buClr>
          <a:srgbClr val="F8BD52"/>
        </a:buClr>
        <a:buFont typeface="Wingdings 2" pitchFamily="18" charset="2"/>
        <a:buChar char=""/>
        <a:defRPr sz="26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25575" indent="-228600" algn="l" rtl="0" eaLnBrk="1" fontAlgn="base" hangingPunct="1">
        <a:spcBef>
          <a:spcPct val="20000"/>
        </a:spcBef>
        <a:spcAft>
          <a:spcPct val="0"/>
        </a:spcAft>
        <a:buClr>
          <a:srgbClr val="46A6BD"/>
        </a:buClr>
        <a:buFont typeface="Wingdings 2" pitchFamily="18" charset="2"/>
        <a:buChar char=""/>
        <a:defRPr sz="24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673352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1096" indent="-228600" algn="l" rtl="0" eaLnBrk="1" latinLnBrk="0" hangingPunct="1">
        <a:spcBef>
          <a:spcPct val="20000"/>
        </a:spcBef>
        <a:buClr>
          <a:schemeClr val="tx2"/>
        </a:buClr>
        <a:buFont typeface="Wingdings 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21408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22576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cademy.telerik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://facebook.com/TelerikAcademy" TargetMode="External"/><Relationship Id="rId3" Type="http://schemas.openxmlformats.org/officeDocument/2006/relationships/hyperlink" Target="http://academy.telerik.com/" TargetMode="External"/><Relationship Id="rId7" Type="http://schemas.openxmlformats.org/officeDocument/2006/relationships/image" Target="../media/image46.png"/><Relationship Id="rId2" Type="http://schemas.openxmlformats.org/officeDocument/2006/relationships/hyperlink" Target="http://csharpfundamentals.teler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://forums.academy.telerik.com/" TargetMode="External"/><Relationship Id="rId10" Type="http://schemas.openxmlformats.org/officeDocument/2006/relationships/image" Target="../media/image48.png"/><Relationship Id="rId4" Type="http://schemas.openxmlformats.org/officeDocument/2006/relationships/hyperlink" Target="http://www.facebook.com/telerikacademy" TargetMode="External"/><Relationship Id="rId9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Fundamental Test Process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12000" stA="20000" endPos="50000" dist="12700" dir="5400000" sy="-10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Main Phases And Principles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573" y="867098"/>
            <a:ext cx="1586379" cy="1313803"/>
          </a:xfrm>
          <a:prstGeom prst="roundRect">
            <a:avLst>
              <a:gd name="adj" fmla="val 8234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12"/>
          <p:cNvSpPr>
            <a:spLocks noGrp="1"/>
          </p:cNvSpPr>
          <p:nvPr/>
        </p:nvSpPr>
        <p:spPr>
          <a:xfrm>
            <a:off x="497391" y="5455189"/>
            <a:ext cx="3990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Telerik Software Academy</a:t>
            </a:r>
          </a:p>
        </p:txBody>
      </p:sp>
      <p:sp>
        <p:nvSpPr>
          <p:cNvPr id="12" name="Text Placeholder 13"/>
          <p:cNvSpPr>
            <a:spLocks noGrp="1"/>
          </p:cNvSpPr>
          <p:nvPr/>
        </p:nvSpPr>
        <p:spPr>
          <a:xfrm>
            <a:off x="497392" y="5759989"/>
            <a:ext cx="399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4"/>
              </a:rPr>
              <a:t>http://academy.telerik.com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Text Placeholder 14"/>
          <p:cNvSpPr>
            <a:spLocks noGrp="1"/>
          </p:cNvSpPr>
          <p:nvPr/>
        </p:nvSpPr>
        <p:spPr>
          <a:xfrm>
            <a:off x="497392" y="5080546"/>
            <a:ext cx="3990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400" b="1" kern="120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172223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Plan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results from the planning activities should be documented in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lan</a:t>
            </a:r>
          </a:p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plan </a:t>
            </a:r>
            <a:r>
              <a:rPr lang="en-US" dirty="0"/>
              <a:t>is a formal document that describes how tests will be performed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List of test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activities</a:t>
            </a:r>
            <a:r>
              <a:rPr lang="en-US" dirty="0"/>
              <a:t> to be performed to ensure meeting the requirements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Features</a:t>
            </a:r>
            <a:r>
              <a:rPr lang="en-US" dirty="0"/>
              <a:t> to be tested, testing approach, schedule, acceptance criteria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0406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00126" y="4648200"/>
            <a:ext cx="7153274" cy="79692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40000"/>
              </a:spcBef>
            </a:pPr>
            <a:r>
              <a:rPr lang="en-US" dirty="0"/>
              <a:t>Test </a:t>
            </a:r>
            <a:r>
              <a:rPr lang="en-US" dirty="0" smtClean="0"/>
              <a:t>Plans</a:t>
            </a:r>
            <a:endParaRPr lang="bg-B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48" y="5486400"/>
            <a:ext cx="8229600" cy="569120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066800"/>
            <a:ext cx="4953000" cy="3294630"/>
          </a:xfrm>
          <a:prstGeom prst="roundRect">
            <a:avLst>
              <a:gd name="adj" fmla="val 8737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36734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971800"/>
            <a:ext cx="7924800" cy="685800"/>
          </a:xfrm>
        </p:spPr>
        <p:txBody>
          <a:bodyPr/>
          <a:lstStyle/>
          <a:p>
            <a:r>
              <a:rPr lang="en-US" dirty="0" smtClean="0"/>
              <a:t>Test Analysis And Design</a:t>
            </a:r>
            <a:endParaRPr lang="en-US" dirty="0"/>
          </a:p>
        </p:txBody>
      </p:sp>
      <p:pic>
        <p:nvPicPr>
          <p:cNvPr id="14342" name="Picture 6" descr="http://azblueinc.com/business_analysis1_xri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067" y="4241800"/>
            <a:ext cx="2573868" cy="1930401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c1.staticflickr.com/5/4086/4981726298_df160b188c_z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00" b="96406" l="3750" r="959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775" y="731308"/>
            <a:ext cx="1859492" cy="1859492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3291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Analysis And Design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Can be considered as two main tasks: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Identify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conditions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Defining what should be tested</a:t>
            </a:r>
          </a:p>
          <a:p>
            <a:pPr lvl="2"/>
            <a:r>
              <a:rPr lang="en-US" dirty="0" smtClean="0"/>
              <a:t>An item or event of a component or system that could be verified by one or more test cases</a:t>
            </a:r>
          </a:p>
          <a:p>
            <a:pPr lvl="2"/>
            <a:r>
              <a:rPr lang="en-US" dirty="0" smtClean="0"/>
              <a:t>E.g., a function, transaction, feature, quality attribute, or structural element</a:t>
            </a:r>
            <a:endParaRPr lang="bg-BG" dirty="0" smtClean="0"/>
          </a:p>
          <a:p>
            <a:pPr lvl="2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Designing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9192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Reviewing The Test Basis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Defining what should be tested starts with reviewing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basis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Product specification </a:t>
            </a:r>
            <a:r>
              <a:rPr lang="en-US" dirty="0" smtClean="0"/>
              <a:t>may not be testable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Unclear expected outcomes or behaviors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Rework of the requirements has to be 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952999"/>
            <a:ext cx="2057400" cy="1602337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46847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Basis </a:t>
            </a:r>
          </a:p>
          <a:p>
            <a:pPr lvl="1"/>
            <a:r>
              <a:rPr lang="en-US" sz="2400" dirty="0">
                <a:solidFill>
                  <a:srgbClr val="F5FFC2"/>
                </a:solidFill>
              </a:rPr>
              <a:t> All documents from which the requirements of a component or system can be inferred. The documentation on which the test cases are based. If a document can be amended only by way of formal amendment procedure, then the test basis is called a frozen test basis.</a:t>
            </a:r>
          </a:p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case </a:t>
            </a:r>
            <a:endParaRPr lang="en-US" sz="2800" dirty="0">
              <a:solidFill>
                <a:srgbClr val="F5FFC2"/>
              </a:solidFill>
            </a:endParaRPr>
          </a:p>
          <a:p>
            <a:pPr marL="804863" lvl="1" indent="-457200"/>
            <a:r>
              <a:rPr lang="en-US" sz="2600" dirty="0" smtClean="0">
                <a:solidFill>
                  <a:srgbClr val="F5FFC2"/>
                </a:solidFill>
              </a:rPr>
              <a:t> A set of input values, execution preconditions, expected results and execution </a:t>
            </a:r>
            <a:r>
              <a:rPr lang="en-US" sz="2600" dirty="0" err="1" smtClean="0">
                <a:solidFill>
                  <a:srgbClr val="F5FFC2"/>
                </a:solidFill>
              </a:rPr>
              <a:t>postconditions</a:t>
            </a:r>
            <a:r>
              <a:rPr lang="en-US" sz="2600" dirty="0" smtClean="0">
                <a:solidFill>
                  <a:srgbClr val="F5FFC2"/>
                </a:solidFill>
              </a:rPr>
              <a:t>, developed for a particular objective or test condition, such as to exercise a particular program path or to verify compliance with a specific requirement</a:t>
            </a:r>
          </a:p>
          <a:p>
            <a:pPr marL="347663" lvl="1" indent="0">
              <a:buNone/>
            </a:pPr>
            <a:endParaRPr lang="en-US" sz="2600" dirty="0">
              <a:solidFill>
                <a:srgbClr val="F5FFC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79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Test Cases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According to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level of concreteness </a:t>
            </a:r>
            <a:r>
              <a:rPr lang="en-US" dirty="0"/>
              <a:t>test cases </a:t>
            </a:r>
            <a:r>
              <a:rPr lang="en-US" dirty="0" smtClean="0"/>
              <a:t>can </a:t>
            </a:r>
            <a:r>
              <a:rPr lang="en-US" dirty="0"/>
              <a:t>be logical and concrete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Logical</a:t>
            </a:r>
            <a:r>
              <a:rPr lang="en-US" dirty="0" smtClean="0"/>
              <a:t> test cases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They have to be defined first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Do not include concrete input/output values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Concrete</a:t>
            </a:r>
            <a:r>
              <a:rPr lang="en-US" dirty="0" smtClean="0"/>
              <a:t> test cases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The actual inputs that are chosen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Priority of the next phase of the test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672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Test Cases (2)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Initial situation </a:t>
            </a:r>
            <a:r>
              <a:rPr lang="en-US" dirty="0" smtClean="0"/>
              <a:t>(precondition) must be described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Needed environmental conditions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Which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results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behavior</a:t>
            </a:r>
            <a:r>
              <a:rPr lang="en-US" dirty="0" smtClean="0"/>
              <a:t> are expected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Outputs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Changes to global (persistent) data and states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Any other consequences of the test case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077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Expected and Unexpected </a:t>
            </a:r>
            <a:r>
              <a:rPr lang="en-US" dirty="0"/>
              <a:t>I</a:t>
            </a:r>
            <a:r>
              <a:rPr lang="en-US" dirty="0" smtClean="0"/>
              <a:t>nputs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257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 cases can be designed for: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Expected inputs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Specified behavior, output, and reaction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Specified handling of exception and error cases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nexpected inputs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Invalid and unexpected inputs or conditions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Have no specified exception handling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120597" y="4910362"/>
            <a:ext cx="1566203" cy="1490438"/>
          </a:xfrm>
          <a:prstGeom prst="ellipse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5697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Test Cases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sz="2000" dirty="0" smtClean="0"/>
              <a:t>Web-Application for calculating Christmas bonuses of employees</a:t>
            </a:r>
          </a:p>
          <a:p>
            <a:pPr lvl="1">
              <a:lnSpc>
                <a:spcPct val="100000"/>
              </a:lnSpc>
            </a:pPr>
            <a:r>
              <a:rPr lang="en-US" sz="2000" dirty="0" smtClean="0"/>
              <a:t>Supported browsers: IE9,FF, Chrome, Safari</a:t>
            </a:r>
          </a:p>
          <a:p>
            <a:pPr lvl="1">
              <a:lnSpc>
                <a:spcPct val="100000"/>
              </a:lnSpc>
            </a:pPr>
            <a:r>
              <a:rPr lang="en-US" sz="2000" dirty="0" smtClean="0"/>
              <a:t>Supported OS: Win Vista, Win 7</a:t>
            </a:r>
          </a:p>
          <a:p>
            <a:pPr lvl="1">
              <a:lnSpc>
                <a:spcPct val="100000"/>
              </a:lnSpc>
            </a:pPr>
            <a:r>
              <a:rPr lang="en-US" sz="2000" dirty="0" smtClean="0"/>
              <a:t>Bonuses depend on the length of their company affiliation:</a:t>
            </a:r>
          </a:p>
          <a:p>
            <a:pPr lvl="1"/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graphicFrame>
        <p:nvGraphicFramePr>
          <p:cNvPr id="6" name="Group 134"/>
          <p:cNvGraphicFramePr>
            <a:graphicFrameLocks/>
          </p:cNvGraphicFramePr>
          <p:nvPr>
            <p:extLst/>
          </p:nvPr>
        </p:nvGraphicFramePr>
        <p:xfrm>
          <a:off x="1524000" y="4038600"/>
          <a:ext cx="6096000" cy="2267712"/>
        </p:xfrm>
        <a:graphic>
          <a:graphicData uri="http://schemas.openxmlformats.org/drawingml/2006/table">
            <a:tbl>
              <a:tblPr/>
              <a:tblGrid>
                <a:gridCol w="3048000"/>
                <a:gridCol w="3048000"/>
              </a:tblGrid>
              <a:tr h="35204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Affiliation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Bonus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Less than 3 years</a:t>
                      </a:r>
                      <a:endParaRPr lang="bg-BG" sz="2400" dirty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Bonus = 0%</a:t>
                      </a:r>
                      <a:endParaRPr lang="bg-BG" sz="2400" dirty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More than 3 years</a:t>
                      </a:r>
                      <a:endParaRPr lang="bg-BG" sz="2400" dirty="0" smtClean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Bonus = 50%</a:t>
                      </a:r>
                      <a:endParaRPr lang="bg-BG" sz="2400" dirty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More than 5 years</a:t>
                      </a:r>
                      <a:endParaRPr lang="bg-BG" sz="2400" dirty="0" smtClean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Bonus = 75%</a:t>
                      </a:r>
                      <a:endParaRPr lang="bg-BG" sz="2400" dirty="0" smtClean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More than 8 years</a:t>
                      </a:r>
                      <a:endParaRPr lang="bg-BG" sz="2400" dirty="0" smtClean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Bonus = 100%</a:t>
                      </a:r>
                      <a:endParaRPr lang="bg-BG" sz="2400" dirty="0" smtClean="0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7476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0" y="932331"/>
            <a:ext cx="7581900" cy="57643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Snejina Lazarova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 smtClean="0"/>
              <a:t>Project Manager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 smtClean="0"/>
              <a:t>BI &amp; Reporting Team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Dimo Mitev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smtClean="0"/>
              <a:t>QA Architect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smtClean="0"/>
              <a:t>Backend Services Team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5"/>
          <a:stretch/>
        </p:blipFill>
        <p:spPr>
          <a:xfrm>
            <a:off x="6099452" y="3790421"/>
            <a:ext cx="1441959" cy="202960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50" y="971594"/>
            <a:ext cx="1387326" cy="208098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52357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Test Cases (2)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Logical test cases: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7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7493890"/>
              </p:ext>
            </p:extLst>
          </p:nvPr>
        </p:nvGraphicFramePr>
        <p:xfrm>
          <a:off x="1219200" y="1981200"/>
          <a:ext cx="6705600" cy="3281024"/>
        </p:xfrm>
        <a:graphic>
          <a:graphicData uri="http://schemas.openxmlformats.org/drawingml/2006/table">
            <a:tbl>
              <a:tblPr/>
              <a:tblGrid>
                <a:gridCol w="1447800"/>
                <a:gridCol w="3022600"/>
                <a:gridCol w="2235200"/>
              </a:tblGrid>
              <a:tr h="58993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Test case number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Input x </a:t>
                      </a:r>
                    </a:p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(company affiliation)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Expected result (bonus in%)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X &lt;=</a:t>
                      </a:r>
                      <a:r>
                        <a:rPr lang="en-US" sz="2400" b="1" baseline="0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3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 &lt; x &lt;= 5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 &lt; x &lt;=8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X &gt; 8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03456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Test Cases (3)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Concrete test cases: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This example is a simplified illustration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graphicFrame>
        <p:nvGraphicFramePr>
          <p:cNvPr id="7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802820"/>
              </p:ext>
            </p:extLst>
          </p:nvPr>
        </p:nvGraphicFramePr>
        <p:xfrm>
          <a:off x="1219200" y="1981200"/>
          <a:ext cx="6705600" cy="3281024"/>
        </p:xfrm>
        <a:graphic>
          <a:graphicData uri="http://schemas.openxmlformats.org/drawingml/2006/table">
            <a:tbl>
              <a:tblPr/>
              <a:tblGrid>
                <a:gridCol w="1447800"/>
                <a:gridCol w="3022600"/>
                <a:gridCol w="2235200"/>
              </a:tblGrid>
              <a:tr h="58993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Test case number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Input x </a:t>
                      </a:r>
                    </a:p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(company affiliation)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Expected result (bonus in%)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51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bg-BG" sz="2400" b="1" dirty="0">
                        <a:solidFill>
                          <a:schemeClr val="tx1">
                            <a:lumMod val="40000"/>
                            <a:lumOff val="6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9279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2971800"/>
            <a:ext cx="6371772" cy="685800"/>
          </a:xfrm>
        </p:spPr>
        <p:txBody>
          <a:bodyPr/>
          <a:lstStyle/>
          <a:p>
            <a:r>
              <a:rPr lang="en-US" dirty="0" smtClean="0"/>
              <a:t>Test Case Examples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893" y="3610993"/>
            <a:ext cx="3048000" cy="569120"/>
          </a:xfrm>
        </p:spPr>
        <p:txBody>
          <a:bodyPr/>
          <a:lstStyle/>
          <a:p>
            <a:r>
              <a:rPr lang="en-US" dirty="0" smtClean="0"/>
              <a:t>Quick Demo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399" y="4608553"/>
            <a:ext cx="2568202" cy="1737817"/>
          </a:xfrm>
          <a:prstGeom prst="roundRect">
            <a:avLst>
              <a:gd name="adj" fmla="val 6651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2" name="Picture 2" descr="http://www.keynote.com/images/solutions/testing/test_case_managemen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842" y="915402"/>
            <a:ext cx="2486025" cy="1665637"/>
          </a:xfrm>
          <a:prstGeom prst="roundRect">
            <a:avLst>
              <a:gd name="adj" fmla="val 6651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4745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Test Oracle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 mechanism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predicting the expected results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be the product specification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be another similar product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result can be inverted and compared to the initial input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code itself </a:t>
            </a:r>
            <a:r>
              <a:rPr lang="en-US" dirty="0" smtClean="0"/>
              <a:t>should not be </a:t>
            </a:r>
            <a:br>
              <a:rPr lang="en-US" dirty="0" smtClean="0"/>
            </a:br>
            <a:r>
              <a:rPr lang="en-US" dirty="0" smtClean="0"/>
              <a:t>used as a test oracle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902" y="4429071"/>
            <a:ext cx="2133600" cy="1776222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62461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047069"/>
            <a:ext cx="7924800" cy="106679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Test Implementation and Execution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0266" y="1160992"/>
            <a:ext cx="2971800" cy="222885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98331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This Phase Includes?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 conditions and logical test cases are transformed into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concrete test cases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environment</a:t>
            </a:r>
            <a:r>
              <a:rPr lang="en-US" dirty="0" smtClean="0"/>
              <a:t> is set up to support the test execution activity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Tests are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executed and logged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3962400"/>
            <a:ext cx="2286000" cy="2286000"/>
          </a:xfrm>
          <a:prstGeom prst="ellipse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4521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 Execution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How the tests will be executed?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Follows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priority</a:t>
            </a:r>
            <a:r>
              <a:rPr lang="en-US" dirty="0" smtClean="0"/>
              <a:t> of the test cases set in the test plan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Grouping test cases into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suites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For efficient test execution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For easier overview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057" y="3657600"/>
            <a:ext cx="2819400" cy="253925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83577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Examination of the Main </a:t>
            </a:r>
            <a:r>
              <a:rPr lang="en-US" dirty="0"/>
              <a:t>F</a:t>
            </a:r>
            <a:r>
              <a:rPr lang="en-US" dirty="0" smtClean="0"/>
              <a:t>unctions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257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Starting testing with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main functions </a:t>
            </a:r>
            <a:r>
              <a:rPr lang="en-US" dirty="0" smtClean="0"/>
              <a:t>is recommended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Failures occurred at this stage make further testing pointless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Correction must be done before continuing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 pressure </a:t>
            </a:r>
            <a:r>
              <a:rPr lang="en-US" dirty="0" smtClean="0"/>
              <a:t>may cause running just a subset of all tests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Having tests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prioritized</a:t>
            </a:r>
            <a:r>
              <a:rPr lang="en-US" dirty="0" smtClean="0"/>
              <a:t> is important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3080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Protocols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Tests without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protocol</a:t>
            </a:r>
            <a:r>
              <a:rPr lang="en-US" dirty="0" smtClean="0"/>
              <a:t> are of no value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 test execution must be exactly and completely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logged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What</a:t>
            </a:r>
            <a:r>
              <a:rPr lang="en-US" sz="2800" dirty="0" smtClean="0"/>
              <a:t> tests were made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Who</a:t>
            </a:r>
            <a:r>
              <a:rPr lang="en-US" sz="2800" dirty="0" smtClean="0"/>
              <a:t> made the tests 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Which parts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When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How intensively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With what 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results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Software 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22531" name="Picture 3" descr="C:\Users\ogeorgiev\Desktop\arch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930" y="3505200"/>
            <a:ext cx="3352381" cy="2590800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6710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tests must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easily repeated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environment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Input data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logs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Etc.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814" y="4205514"/>
            <a:ext cx="2819400" cy="2224948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828800"/>
            <a:ext cx="2743200" cy="2917584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13757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914400"/>
          </a:xfrm>
        </p:spPr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638800"/>
          </a:xfrm>
        </p:spPr>
        <p:txBody>
          <a:bodyPr/>
          <a:lstStyle/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dirty="0"/>
              <a:t>Fundamental Test Process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 Planning and Control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 Analysis and </a:t>
            </a:r>
            <a:r>
              <a:rPr lang="en-US" dirty="0" smtClean="0"/>
              <a:t>Design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Test Implementation and Execution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Evaluating Exit Criteria and Reporting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 Closure Activities</a:t>
            </a:r>
          </a:p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2"/>
            </a:pPr>
            <a:r>
              <a:rPr lang="en-US" dirty="0"/>
              <a:t>Metrics and </a:t>
            </a:r>
            <a:r>
              <a:rPr lang="en-US" dirty="0" smtClean="0"/>
              <a:t>Measurement</a:t>
            </a:r>
          </a:p>
          <a:p>
            <a:pPr marL="347663" indent="-347663">
              <a:lnSpc>
                <a:spcPct val="100000"/>
              </a:lnSpc>
              <a:buSzPct val="100000"/>
              <a:buFont typeface="+mj-lt"/>
              <a:buAutoNum type="arabicPeriod" startAt="2"/>
            </a:pPr>
            <a:r>
              <a:rPr lang="en-US" dirty="0" smtClean="0"/>
              <a:t>The Psychology Of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035650"/>
            <a:ext cx="2362201" cy="254575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0488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 Found?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Is it really a failure?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Erroneous or inexact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specification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Problematic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infrastructure</a:t>
            </a:r>
            <a:r>
              <a:rPr lang="en-US" dirty="0" smtClean="0"/>
              <a:t> or test case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Incorrect 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execution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If it is a failure: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failure must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documented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Rough analysis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possible causes</a:t>
            </a:r>
          </a:p>
          <a:p>
            <a:pPr lvl="1">
              <a:lnSpc>
                <a:spcPct val="100000"/>
              </a:lnSpc>
              <a:tabLst>
                <a:tab pos="2395538" algn="l"/>
              </a:tabLst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Additional test cases </a:t>
            </a:r>
            <a:r>
              <a:rPr lang="en-US" dirty="0" smtClean="0"/>
              <a:t>might be required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00" y="3048000"/>
            <a:ext cx="2175163" cy="2286000"/>
          </a:xfrm>
          <a:prstGeom prst="ellipse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8654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Correction May </a:t>
            </a:r>
            <a:r>
              <a:rPr lang="en-US" dirty="0"/>
              <a:t>L</a:t>
            </a:r>
            <a:r>
              <a:rPr lang="en-US" dirty="0" smtClean="0"/>
              <a:t>ead to New </a:t>
            </a:r>
            <a:r>
              <a:rPr lang="en-US" dirty="0"/>
              <a:t>F</a:t>
            </a:r>
            <a:r>
              <a:rPr lang="en-US" dirty="0" smtClean="0"/>
              <a:t>aults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After each correction we must check: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Is the fault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really corrected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Are there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new faults </a:t>
            </a:r>
            <a:r>
              <a:rPr lang="en-US" dirty="0" smtClean="0"/>
              <a:t>introduced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0" y="3886200"/>
            <a:ext cx="2362200" cy="1771650"/>
          </a:xfrm>
          <a:prstGeom prst="roundRect">
            <a:avLst>
              <a:gd name="adj" fmla="val 10113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85816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066800"/>
            <a:ext cx="7924800" cy="1219200"/>
          </a:xfrm>
        </p:spPr>
        <p:txBody>
          <a:bodyPr/>
          <a:lstStyle/>
          <a:p>
            <a:r>
              <a:rPr lang="en-US" dirty="0"/>
              <a:t>Evaluating Exit Criteria and Reporting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45030" y="2667000"/>
            <a:ext cx="4853940" cy="357319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53114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Exit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exit criteria?</a:t>
            </a:r>
          </a:p>
          <a:p>
            <a:pPr lvl="1"/>
            <a:r>
              <a:rPr lang="en-US" dirty="0"/>
              <a:t>The set of generic and specific </a:t>
            </a:r>
            <a:r>
              <a:rPr lang="en-US" dirty="0" smtClean="0"/>
              <a:t>conditions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permitting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process to be officially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completed</a:t>
            </a:r>
          </a:p>
          <a:p>
            <a:pPr lvl="2"/>
            <a:r>
              <a:rPr lang="en-US" dirty="0" smtClean="0"/>
              <a:t>Agreed </a:t>
            </a:r>
            <a:r>
              <a:rPr lang="en-US" dirty="0"/>
              <a:t>upon with the </a:t>
            </a:r>
            <a:r>
              <a:rPr lang="en-US" dirty="0" smtClean="0"/>
              <a:t>stakeholders</a:t>
            </a:r>
          </a:p>
          <a:p>
            <a:pPr lvl="1"/>
            <a:r>
              <a:rPr lang="en-US" dirty="0" smtClean="0"/>
              <a:t>Used </a:t>
            </a:r>
            <a:r>
              <a:rPr lang="en-US" dirty="0"/>
              <a:t>to report against and to plan when to stop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267200"/>
            <a:ext cx="2166938" cy="2338388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94167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Exit Criteria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686800" cy="5791200"/>
          </a:xfrm>
        </p:spPr>
        <p:txBody>
          <a:bodyPr/>
          <a:lstStyle/>
          <a:p>
            <a:r>
              <a:rPr lang="en-US" sz="2400" dirty="0" smtClean="0"/>
              <a:t>A simple example of test exit criteria might be:</a:t>
            </a:r>
          </a:p>
          <a:p>
            <a:pPr lvl="1"/>
            <a:r>
              <a:rPr lang="bg-BG" sz="2400" dirty="0" smtClean="0"/>
              <a:t>100% statement coverage</a:t>
            </a:r>
          </a:p>
          <a:p>
            <a:pPr lvl="1"/>
            <a:r>
              <a:rPr lang="bg-BG" sz="2400" dirty="0" smtClean="0"/>
              <a:t>100% requirement coverage</a:t>
            </a:r>
          </a:p>
          <a:p>
            <a:pPr lvl="1"/>
            <a:r>
              <a:rPr lang="bg-BG" sz="2400" dirty="0" smtClean="0"/>
              <a:t>all screens </a:t>
            </a:r>
            <a:r>
              <a:rPr lang="en-US" sz="2400" dirty="0" smtClean="0"/>
              <a:t>/</a:t>
            </a:r>
            <a:r>
              <a:rPr lang="bg-BG" sz="2400" dirty="0" smtClean="0"/>
              <a:t> dialogue boxes </a:t>
            </a:r>
            <a:r>
              <a:rPr lang="en-US" sz="2400" dirty="0" smtClean="0"/>
              <a:t>/</a:t>
            </a:r>
            <a:r>
              <a:rPr lang="bg-BG" sz="2400" dirty="0" smtClean="0"/>
              <a:t> error messages seen</a:t>
            </a:r>
          </a:p>
          <a:p>
            <a:pPr lvl="1"/>
            <a:r>
              <a:rPr lang="bg-BG" sz="2400" dirty="0" smtClean="0"/>
              <a:t>100% of test cases have been run</a:t>
            </a:r>
          </a:p>
          <a:p>
            <a:pPr lvl="1"/>
            <a:r>
              <a:rPr lang="bg-BG" sz="2400" dirty="0" smtClean="0"/>
              <a:t>100% of high severity faults fixed</a:t>
            </a:r>
          </a:p>
          <a:p>
            <a:pPr lvl="1"/>
            <a:r>
              <a:rPr lang="bg-BG" sz="2400" dirty="0" smtClean="0"/>
              <a:t>80% of low &amp; medium severity faults fixed</a:t>
            </a:r>
          </a:p>
          <a:p>
            <a:pPr lvl="1"/>
            <a:r>
              <a:rPr lang="bg-BG" sz="2400" dirty="0" smtClean="0"/>
              <a:t>maximum of 50 known faults remain</a:t>
            </a:r>
          </a:p>
          <a:p>
            <a:pPr lvl="1"/>
            <a:r>
              <a:rPr lang="bg-BG" sz="2400" dirty="0" smtClean="0"/>
              <a:t>maximum of 10 high severity faults predicted</a:t>
            </a:r>
          </a:p>
          <a:p>
            <a:pPr lvl="1"/>
            <a:r>
              <a:rPr lang="bg-BG" sz="2400" dirty="0" smtClean="0"/>
              <a:t>time has run out</a:t>
            </a:r>
          </a:p>
          <a:p>
            <a:pPr lvl="1"/>
            <a:r>
              <a:rPr lang="bg-BG" sz="2400" dirty="0" smtClean="0"/>
              <a:t>testing budget is used up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1078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of Test?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Were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exit criteria </a:t>
            </a:r>
            <a:r>
              <a:rPr lang="en-US" dirty="0" smtClean="0"/>
              <a:t>fulfilled?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Test exit criteria might turn to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unrealistic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Then exit criteria should be corrected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pic>
        <p:nvPicPr>
          <p:cNvPr id="6146" name="Picture 2" descr="http://leighloueygung.com/wp-content/uploads/2013/11/end-of-the-lin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964" y="4037051"/>
            <a:ext cx="2752451" cy="1720282"/>
          </a:xfrm>
          <a:prstGeom prst="roundRect">
            <a:avLst>
              <a:gd name="adj" fmla="val 12683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868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Summary Report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tabLst>
                <a:tab pos="282575" algn="l"/>
                <a:tab pos="2511425" algn="l"/>
              </a:tabLst>
            </a:pPr>
            <a:r>
              <a:rPr lang="en-US" dirty="0" smtClean="0"/>
              <a:t>Summary reports might have different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size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Simple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message</a:t>
            </a:r>
            <a:r>
              <a:rPr lang="en-US" dirty="0" smtClean="0"/>
              <a:t> to the project manager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Used in lower level tests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E.g., component tests</a:t>
            </a:r>
          </a:p>
          <a:p>
            <a:pPr lvl="1">
              <a:lnSpc>
                <a:spcPct val="100000"/>
              </a:lnSpc>
              <a:tabLst>
                <a:tab pos="2452688" algn="l"/>
              </a:tabLst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Formal reports </a:t>
            </a:r>
            <a:r>
              <a:rPr lang="en-US" dirty="0" smtClean="0"/>
              <a:t>for the stakeholders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Used in higher-level tests 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E.g., </a:t>
            </a:r>
            <a:r>
              <a:rPr lang="en-US" dirty="0"/>
              <a:t>i</a:t>
            </a:r>
            <a:r>
              <a:rPr lang="en-US" dirty="0" smtClean="0"/>
              <a:t>ntegration tests, system tests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4876800"/>
            <a:ext cx="2514600" cy="1745492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87831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43000"/>
            <a:ext cx="7924800" cy="685800"/>
          </a:xfrm>
        </p:spPr>
        <p:txBody>
          <a:bodyPr/>
          <a:lstStyle/>
          <a:p>
            <a:r>
              <a:rPr lang="en-US" dirty="0" smtClean="0"/>
              <a:t>Test Closure Activities</a:t>
            </a:r>
            <a:endParaRPr lang="bg-BG" dirty="0"/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025" y="2089846"/>
            <a:ext cx="4933950" cy="4234754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54694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The Experience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experience gathered should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analyzed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made available </a:t>
            </a:r>
            <a:r>
              <a:rPr lang="en-US" dirty="0" smtClean="0"/>
              <a:t>for further projects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Achieved results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Unexpected events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What were their causes?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Open change requests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Why were they not implemented?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User acceptance after deploying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pic>
        <p:nvPicPr>
          <p:cNvPr id="7170" name="Picture 2" descr="http://pixabay.com/static/uploads/photo/2012/05/07/02/06/child-47564_6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575" y="2599267"/>
            <a:ext cx="1482075" cy="1440392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3012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3429000"/>
            <a:ext cx="7924800" cy="685800"/>
          </a:xfrm>
        </p:spPr>
        <p:txBody>
          <a:bodyPr/>
          <a:lstStyle/>
          <a:p>
            <a:r>
              <a:rPr lang="en-US" dirty="0" smtClean="0"/>
              <a:t>Metrics and Measurement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0" y="990600"/>
            <a:ext cx="3238500" cy="2152650"/>
          </a:xfrm>
          <a:prstGeom prst="roundRect">
            <a:avLst>
              <a:gd name="adj" fmla="val 12162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64" y="4587934"/>
            <a:ext cx="1762125" cy="191452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2755" y="4232395"/>
            <a:ext cx="2691245" cy="262560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4885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Fundamental Test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grpSp>
        <p:nvGrpSpPr>
          <p:cNvPr id="81" name="Group 80"/>
          <p:cNvGrpSpPr/>
          <p:nvPr/>
        </p:nvGrpSpPr>
        <p:grpSpPr>
          <a:xfrm>
            <a:off x="2362200" y="1080110"/>
            <a:ext cx="4432300" cy="5459780"/>
            <a:chOff x="2362200" y="1080110"/>
            <a:chExt cx="4432300" cy="5459780"/>
          </a:xfrm>
        </p:grpSpPr>
        <p:grpSp>
          <p:nvGrpSpPr>
            <p:cNvPr id="5" name="Group 4"/>
            <p:cNvGrpSpPr/>
            <p:nvPr/>
          </p:nvGrpSpPr>
          <p:grpSpPr>
            <a:xfrm>
              <a:off x="3840878" y="1080110"/>
              <a:ext cx="1462245" cy="520090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6" name="Rounded Rectangle 5"/>
              <p:cNvSpPr/>
              <p:nvPr/>
            </p:nvSpPr>
            <p:spPr>
              <a:xfrm>
                <a:off x="85289" y="4130990"/>
                <a:ext cx="2162490" cy="10401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ellipse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b="1" dirty="0" smtClean="0"/>
                  <a:t>Begin</a:t>
                </a:r>
                <a:endParaRPr lang="en-US" sz="2000" b="1" kern="1200" dirty="0">
                  <a:effectLst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362200" y="1914482"/>
              <a:ext cx="4419600" cy="447718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9" name="Rounded Rectangle 8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b="1" dirty="0" smtClean="0"/>
                  <a:t>Test Planning and Control</a:t>
                </a:r>
                <a:endParaRPr lang="en-US" sz="2000" b="1" kern="1200" dirty="0">
                  <a:effectLst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362200" y="2743200"/>
              <a:ext cx="4419600" cy="447718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4" name="Rounded Rectangle 23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5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en-US" sz="2000" b="1" dirty="0"/>
                  <a:t>Test Analysis and Design</a:t>
                </a: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362200" y="3581400"/>
              <a:ext cx="4419600" cy="447718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7" name="Rounded Rectangle 26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en-US" sz="2000" b="1" dirty="0"/>
                  <a:t>Test Implementation and Execution</a:t>
                </a:r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2362200" y="4429082"/>
              <a:ext cx="4419600" cy="447718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30" name="Rounded Rectangle 29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1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en-US" sz="2000" b="1" dirty="0"/>
                  <a:t>Evaluating Exit Criteria and Reporting</a:t>
                </a: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2362200" y="5267282"/>
              <a:ext cx="4419600" cy="447718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33" name="Rounded Rectangle 32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4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en-US" sz="2000" b="1" dirty="0"/>
                  <a:t>Test Closure Activities</a:t>
                </a: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840878" y="6019800"/>
              <a:ext cx="1462245" cy="520090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36" name="Rounded Rectangle 5"/>
              <p:cNvSpPr/>
              <p:nvPr/>
            </p:nvSpPr>
            <p:spPr>
              <a:xfrm>
                <a:off x="85289" y="4130990"/>
                <a:ext cx="2162490" cy="10401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39999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4800000" scaled="0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chemeClr val="bg2">
                    <a:lumMod val="60000"/>
                    <a:lumOff val="40000"/>
                    <a:alpha val="40000"/>
                  </a:schemeClr>
                </a:outerShdw>
              </a:effectLst>
              <a:sp3d extrusionH="76200" contourW="12700">
                <a:bevelT/>
                <a:extrusionClr>
                  <a:schemeClr val="accent5">
                    <a:lumMod val="20000"/>
                    <a:lumOff val="80000"/>
                  </a:schemeClr>
                </a:extrusionClr>
                <a:contourClr>
                  <a:schemeClr val="bg2">
                    <a:lumMod val="40000"/>
                    <a:lumOff val="60000"/>
                  </a:schemeClr>
                </a:contourClr>
              </a:sp3d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7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ellipse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b="1" dirty="0" smtClean="0"/>
                  <a:t>End</a:t>
                </a:r>
                <a:endParaRPr lang="en-US" sz="2000" b="1" kern="1200" dirty="0">
                  <a:effectLst/>
                </a:endParaRPr>
              </a:p>
            </p:txBody>
          </p:sp>
        </p:grpSp>
        <p:cxnSp>
          <p:nvCxnSpPr>
            <p:cNvPr id="39" name="Straight Arrow Connector 38"/>
            <p:cNvCxnSpPr>
              <a:stCxn id="7" idx="4"/>
              <a:endCxn id="10" idx="0"/>
            </p:cNvCxnSpPr>
            <p:nvPr/>
          </p:nvCxnSpPr>
          <p:spPr>
            <a:xfrm flipH="1">
              <a:off x="4572000" y="1584967"/>
              <a:ext cx="1" cy="342628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10" idx="2"/>
              <a:endCxn id="25" idx="0"/>
            </p:cNvCxnSpPr>
            <p:nvPr/>
          </p:nvCxnSpPr>
          <p:spPr>
            <a:xfrm>
              <a:off x="4572000" y="2349086"/>
              <a:ext cx="0" cy="407227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24" idx="2"/>
              <a:endCxn id="27" idx="0"/>
            </p:cNvCxnSpPr>
            <p:nvPr/>
          </p:nvCxnSpPr>
          <p:spPr>
            <a:xfrm>
              <a:off x="4572000" y="3190918"/>
              <a:ext cx="0" cy="390482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28" idx="2"/>
              <a:endCxn id="30" idx="0"/>
            </p:cNvCxnSpPr>
            <p:nvPr/>
          </p:nvCxnSpPr>
          <p:spPr>
            <a:xfrm>
              <a:off x="4572000" y="4016004"/>
              <a:ext cx="0" cy="413078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31" idx="2"/>
              <a:endCxn id="34" idx="0"/>
            </p:cNvCxnSpPr>
            <p:nvPr/>
          </p:nvCxnSpPr>
          <p:spPr>
            <a:xfrm>
              <a:off x="4572000" y="4863686"/>
              <a:ext cx="0" cy="416709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>
              <a:stCxn id="34" idx="2"/>
              <a:endCxn id="37" idx="0"/>
            </p:cNvCxnSpPr>
            <p:nvPr/>
          </p:nvCxnSpPr>
          <p:spPr>
            <a:xfrm>
              <a:off x="4572000" y="5701886"/>
              <a:ext cx="1" cy="333147"/>
            </a:xfrm>
            <a:prstGeom prst="straightConnector1">
              <a:avLst/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33" idx="1"/>
              <a:endCxn id="9" idx="1"/>
            </p:cNvCxnSpPr>
            <p:nvPr/>
          </p:nvCxnSpPr>
          <p:spPr>
            <a:xfrm rot="10800000">
              <a:off x="2362200" y="2138341"/>
              <a:ext cx="12700" cy="3352800"/>
            </a:xfrm>
            <a:prstGeom prst="bentConnector3">
              <a:avLst>
                <a:gd name="adj1" fmla="val 9228567"/>
              </a:avLst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0"/>
            <p:cNvCxnSpPr>
              <a:stCxn id="33" idx="1"/>
              <a:endCxn id="24" idx="1"/>
            </p:cNvCxnSpPr>
            <p:nvPr/>
          </p:nvCxnSpPr>
          <p:spPr>
            <a:xfrm rot="10800000">
              <a:off x="2362200" y="2967059"/>
              <a:ext cx="12700" cy="2524082"/>
            </a:xfrm>
            <a:prstGeom prst="bentConnector3">
              <a:avLst>
                <a:gd name="adj1" fmla="val 4428575"/>
              </a:avLst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0"/>
            <p:cNvCxnSpPr>
              <a:stCxn id="30" idx="3"/>
              <a:endCxn id="25" idx="3"/>
            </p:cNvCxnSpPr>
            <p:nvPr/>
          </p:nvCxnSpPr>
          <p:spPr>
            <a:xfrm flipH="1" flipV="1">
              <a:off x="6719535" y="2967059"/>
              <a:ext cx="62265" cy="1685882"/>
            </a:xfrm>
            <a:prstGeom prst="bentConnector3">
              <a:avLst>
                <a:gd name="adj1" fmla="val -1579285"/>
              </a:avLst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60"/>
            <p:cNvCxnSpPr>
              <a:stCxn id="30" idx="3"/>
              <a:endCxn id="27" idx="3"/>
            </p:cNvCxnSpPr>
            <p:nvPr/>
          </p:nvCxnSpPr>
          <p:spPr>
            <a:xfrm flipV="1">
              <a:off x="6781800" y="3805259"/>
              <a:ext cx="12700" cy="847682"/>
            </a:xfrm>
            <a:prstGeom prst="bentConnector3">
              <a:avLst>
                <a:gd name="adj1" fmla="val 3971433"/>
              </a:avLst>
            </a:prstGeom>
            <a:ln w="38100">
              <a:solidFill>
                <a:schemeClr val="accent5">
                  <a:lumMod val="20000"/>
                  <a:lumOff val="8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327105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Metrics and Measurement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What </a:t>
            </a:r>
            <a:r>
              <a:rPr lang="en-US" dirty="0"/>
              <a:t>can be subjected to a metric and tracked through </a:t>
            </a:r>
            <a:r>
              <a:rPr lang="en-US" dirty="0" smtClean="0"/>
              <a:t>measurement?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Test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coverage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Defects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I</a:t>
            </a:r>
            <a:r>
              <a:rPr lang="en-US" dirty="0" smtClean="0"/>
              <a:t>ncluding </a:t>
            </a:r>
            <a:r>
              <a:rPr lang="en-US" dirty="0"/>
              <a:t>total found, total fixed, current backlog, average closure periods, and </a:t>
            </a:r>
            <a:r>
              <a:rPr lang="en-US" dirty="0" smtClean="0"/>
              <a:t>configuration, subsystem</a:t>
            </a:r>
            <a:r>
              <a:rPr lang="en-US" dirty="0"/>
              <a:t>, priority, or severity </a:t>
            </a:r>
            <a:r>
              <a:rPr lang="en-US" dirty="0" smtClean="0"/>
              <a:t>distribution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Workload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resource</a:t>
            </a:r>
            <a:r>
              <a:rPr lang="en-US" dirty="0" smtClean="0"/>
              <a:t> usage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Planned and actual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costs</a:t>
            </a: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5" name="Picture 2" descr="http://www.medexsupply.com/images/GRF-12-10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5181600"/>
            <a:ext cx="2421308" cy="1295400"/>
          </a:xfrm>
          <a:prstGeom prst="roundRect">
            <a:avLst>
              <a:gd name="adj" fmla="val 11152"/>
            </a:avLst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069093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and </a:t>
            </a:r>
            <a:r>
              <a:rPr lang="en-US" dirty="0" smtClean="0"/>
              <a:t>Measurements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Metrics </a:t>
            </a:r>
            <a:r>
              <a:rPr lang="en-US" dirty="0"/>
              <a:t>and measurements </a:t>
            </a:r>
            <a:r>
              <a:rPr lang="en-US" dirty="0" smtClean="0"/>
              <a:t>should be applied throughout </a:t>
            </a:r>
            <a:r>
              <a:rPr lang="en-US" dirty="0"/>
              <a:t>the software development </a:t>
            </a:r>
            <a:r>
              <a:rPr lang="en-US" dirty="0" smtClean="0"/>
              <a:t>lifecycle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Should be aligned </a:t>
            </a:r>
            <a:r>
              <a:rPr lang="en-US" dirty="0"/>
              <a:t>with project goals and </a:t>
            </a:r>
            <a:r>
              <a:rPr lang="en-US" dirty="0" smtClean="0"/>
              <a:t>objectives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This enables test analysts </a:t>
            </a:r>
            <a:r>
              <a:rPr lang="en-US" dirty="0"/>
              <a:t>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track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report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and quality results </a:t>
            </a:r>
            <a:r>
              <a:rPr lang="en-US" dirty="0"/>
              <a:t>to management in a consistent and coherent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4178" r="3333" b="3583"/>
          <a:stretch/>
        </p:blipFill>
        <p:spPr bwMode="auto">
          <a:xfrm>
            <a:off x="6553200" y="5029200"/>
            <a:ext cx="2070716" cy="1371600"/>
          </a:xfrm>
          <a:prstGeom prst="roundRect">
            <a:avLst>
              <a:gd name="adj" fmla="val 11327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279672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Lack </a:t>
            </a:r>
            <a:r>
              <a:rPr lang="en-US" dirty="0"/>
              <a:t>of </a:t>
            </a:r>
            <a:r>
              <a:rPr lang="en-US" dirty="0" smtClean="0"/>
              <a:t>Metrics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 lack of metrics and measurements leads to purely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subjective assessments </a:t>
            </a:r>
            <a:r>
              <a:rPr lang="en-US" dirty="0"/>
              <a:t>of quality and </a:t>
            </a:r>
            <a:r>
              <a:rPr lang="en-US" dirty="0" smtClean="0"/>
              <a:t>testing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This results </a:t>
            </a:r>
            <a:r>
              <a:rPr lang="en-US" dirty="0" smtClean="0"/>
              <a:t>in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disputes</a:t>
            </a:r>
            <a:r>
              <a:rPr lang="en-US" dirty="0" smtClean="0"/>
              <a:t> </a:t>
            </a:r>
            <a:r>
              <a:rPr lang="en-US" dirty="0"/>
              <a:t>over the meaning of test results toward the end of the </a:t>
            </a:r>
            <a:r>
              <a:rPr lang="en-US" dirty="0" smtClean="0"/>
              <a:t>lifecycle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Also </a:t>
            </a:r>
            <a:r>
              <a:rPr lang="en-US" dirty="0"/>
              <a:t>results in a lack of clearly </a:t>
            </a:r>
            <a:r>
              <a:rPr lang="en-US" dirty="0" smtClean="0"/>
              <a:t>perceived and </a:t>
            </a:r>
            <a:r>
              <a:rPr lang="en-US" dirty="0"/>
              <a:t>communicated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value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effectiveness</a:t>
            </a:r>
            <a:r>
              <a:rPr lang="en-US" dirty="0"/>
              <a:t>,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efficiency</a:t>
            </a:r>
            <a:r>
              <a:rPr lang="en-US" dirty="0"/>
              <a:t> for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5029200"/>
            <a:ext cx="1835150" cy="15367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5820458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371600"/>
            <a:ext cx="7924800" cy="685800"/>
          </a:xfrm>
        </p:spPr>
        <p:txBody>
          <a:bodyPr/>
          <a:lstStyle/>
          <a:p>
            <a:r>
              <a:rPr lang="en-US" dirty="0" smtClean="0"/>
              <a:t>The Psychology Of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209800"/>
            <a:ext cx="7924800" cy="569120"/>
          </a:xfrm>
        </p:spPr>
        <p:txBody>
          <a:bodyPr/>
          <a:lstStyle/>
          <a:p>
            <a:r>
              <a:rPr lang="en-US" dirty="0" smtClean="0"/>
              <a:t>Some Psychological Factors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3048000"/>
            <a:ext cx="4762500" cy="3400425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79741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Psychological Factors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Different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mindset</a:t>
            </a:r>
            <a:r>
              <a:rPr lang="en-US" dirty="0" smtClean="0"/>
              <a:t> is required: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For testing and </a:t>
            </a:r>
            <a:r>
              <a:rPr lang="en-US" dirty="0"/>
              <a:t>reviewing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For developing software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Separation</a:t>
            </a:r>
            <a:r>
              <a:rPr lang="en-US" dirty="0" smtClean="0"/>
              <a:t> of testing from development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Helps focusing </a:t>
            </a:r>
            <a:r>
              <a:rPr lang="en-US" dirty="0"/>
              <a:t>effort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Avoids subjectivity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799" y="3733800"/>
            <a:ext cx="1880235" cy="2667000"/>
          </a:xfrm>
          <a:prstGeom prst="roundRect">
            <a:avLst>
              <a:gd name="adj" fmla="val 8176"/>
            </a:avLst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916" y="1295400"/>
            <a:ext cx="1524000" cy="143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6148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evels </a:t>
            </a:r>
            <a:r>
              <a:rPr lang="en-US" dirty="0"/>
              <a:t>of </a:t>
            </a:r>
            <a:r>
              <a:rPr lang="en-US" dirty="0" smtClean="0"/>
              <a:t>Independence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Tests can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designed</a:t>
            </a:r>
            <a:r>
              <a:rPr lang="en-US" dirty="0" smtClean="0"/>
              <a:t> by: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person who wrote the software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Another person (e.g. from another team)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Person(s</a:t>
            </a:r>
            <a:r>
              <a:rPr lang="en-US" dirty="0"/>
              <a:t>) from a different organizational </a:t>
            </a:r>
            <a:r>
              <a:rPr lang="en-US" dirty="0" smtClean="0"/>
              <a:t>group</a:t>
            </a:r>
            <a:br>
              <a:rPr lang="en-US" dirty="0" smtClean="0"/>
            </a:br>
            <a:r>
              <a:rPr lang="en-US" dirty="0" smtClean="0"/>
              <a:t>(independent test specialist)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Person from a different organization or company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0" y="4291000"/>
            <a:ext cx="2819400" cy="2257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131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Reporting Failures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Pointing out ones failures might be perceived as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criticism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Communicate bugs in a constructive way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Start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collaboration</a:t>
            </a:r>
            <a:r>
              <a:rPr lang="en-US" dirty="0"/>
              <a:t> rather than </a:t>
            </a:r>
            <a:r>
              <a:rPr lang="en-US" dirty="0" smtClean="0"/>
              <a:t>battles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Focus on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facts</a:t>
            </a:r>
            <a:r>
              <a:rPr lang="en-US" dirty="0" smtClean="0"/>
              <a:t>, not </a:t>
            </a:r>
            <a:r>
              <a:rPr lang="en-US" dirty="0"/>
              <a:t>the person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Try to understand the way the other person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feels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 sure the other person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understood</a:t>
            </a:r>
            <a:r>
              <a:rPr lang="en-US" dirty="0" smtClean="0"/>
              <a:t> what you have said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735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1981200" y="152400"/>
            <a:ext cx="6983413" cy="766763"/>
          </a:xfrm>
          <a:prstGeom prst="rect">
            <a:avLst/>
          </a:prstGeom>
        </p:spPr>
        <p:txBody>
          <a:bodyPr/>
          <a:lstStyle/>
          <a:p>
            <a:pPr lvl="0" algn="r" eaLnBrk="0" hangingPunct="0">
              <a:lnSpc>
                <a:spcPts val="4400"/>
              </a:lnSpc>
              <a:defRPr/>
            </a:pPr>
            <a:r>
              <a:rPr lang="en-US" sz="4000" b="1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rPr>
              <a:t>Fundamental Test Process</a:t>
            </a:r>
            <a:endParaRPr kumimoji="0" lang="bg-BG" sz="4000" b="1" i="0" u="none" strike="noStrike" kern="1200" cap="none" spc="0" normalizeH="0" baseline="0" noProof="0" dirty="0">
              <a:ln w="500">
                <a:noFill/>
              </a:ln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300" endPos="45500" dir="5400000" sy="-100000" algn="bl" rotWithShape="0"/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627462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dirty="0"/>
              <a:t>Which activity in the fundamental test process creates test suites for </a:t>
            </a:r>
            <a:r>
              <a:rPr lang="en-US" dirty="0" smtClean="0"/>
              <a:t>efficiency of testing? </a:t>
            </a: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Implementation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and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execution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Planning </a:t>
            </a:r>
            <a:r>
              <a:rPr lang="en-US" dirty="0"/>
              <a:t>and </a:t>
            </a:r>
            <a:r>
              <a:rPr lang="en-US" dirty="0" smtClean="0"/>
              <a:t>control</a:t>
            </a:r>
            <a:endParaRPr lang="en-US" dirty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Analysis </a:t>
            </a:r>
            <a:r>
              <a:rPr lang="en-US" dirty="0"/>
              <a:t>and </a:t>
            </a:r>
            <a:r>
              <a:rPr lang="en-US" dirty="0" smtClean="0"/>
              <a:t>design</a:t>
            </a:r>
            <a:endParaRPr lang="en-US" dirty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Test closure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11644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2"/>
            </a:pPr>
            <a:r>
              <a:rPr lang="en-US" dirty="0"/>
              <a:t>What is the purpose of exit </a:t>
            </a:r>
            <a:r>
              <a:rPr lang="en-US" dirty="0" smtClean="0"/>
              <a:t>criteria</a:t>
            </a:r>
            <a:r>
              <a:rPr lang="en-US" dirty="0"/>
              <a:t>? </a:t>
            </a:r>
            <a:endParaRPr lang="en-US" dirty="0" smtClean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To define when a test level is complete</a:t>
            </a: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To </a:t>
            </a:r>
            <a:r>
              <a:rPr lang="en-US" dirty="0"/>
              <a:t>determine when a test has </a:t>
            </a:r>
            <a:r>
              <a:rPr lang="en-US" dirty="0" smtClean="0"/>
              <a:t>completed</a:t>
            </a: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To </a:t>
            </a:r>
            <a:r>
              <a:rPr lang="en-US" dirty="0"/>
              <a:t>identify when a software system should be </a:t>
            </a:r>
            <a:r>
              <a:rPr lang="en-US" dirty="0" smtClean="0"/>
              <a:t>retired</a:t>
            </a: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To </a:t>
            </a:r>
            <a:r>
              <a:rPr lang="en-US" dirty="0"/>
              <a:t>determine whether a test has </a:t>
            </a:r>
            <a:r>
              <a:rPr lang="en-US" dirty="0" smtClean="0"/>
              <a:t>passed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926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3996272"/>
            <a:ext cx="7924800" cy="685800"/>
          </a:xfrm>
        </p:spPr>
        <p:txBody>
          <a:bodyPr/>
          <a:lstStyle/>
          <a:p>
            <a:r>
              <a:rPr lang="en-US" dirty="0" smtClean="0"/>
              <a:t>Test Planning And Control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758272"/>
            <a:ext cx="7924800" cy="569120"/>
          </a:xfrm>
        </p:spPr>
        <p:txBody>
          <a:bodyPr/>
          <a:lstStyle/>
          <a:p>
            <a:r>
              <a:rPr lang="en-US" dirty="0" smtClean="0"/>
              <a:t>Defining The Main Test Strategy</a:t>
            </a:r>
            <a:endParaRPr lang="en-US" dirty="0"/>
          </a:p>
        </p:txBody>
      </p:sp>
      <p:pic>
        <p:nvPicPr>
          <p:cNvPr id="1026" name="Picture 2" descr="http://pixabay.com/static/uploads/photo/2013/07/12/18/21/invention-153341_64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6" y="857632"/>
            <a:ext cx="2291292" cy="2772074"/>
          </a:xfrm>
          <a:prstGeom prst="roundRect">
            <a:avLst>
              <a:gd name="adj" fmla="val 10516"/>
            </a:avLst>
          </a:prstGeom>
          <a:noFill/>
          <a:effectLst>
            <a:glow rad="101600">
              <a:schemeClr val="tx1">
                <a:alpha val="40000"/>
              </a:schemeClr>
            </a:glo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28557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3"/>
            </a:pPr>
            <a:r>
              <a:rPr lang="en-US" dirty="0"/>
              <a:t>Which is not a test Oracle 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The </a:t>
            </a:r>
            <a:r>
              <a:rPr lang="en-US" dirty="0"/>
              <a:t>existing system </a:t>
            </a:r>
            <a:r>
              <a:rPr lang="en-US" dirty="0" smtClean="0"/>
              <a:t>(for </a:t>
            </a:r>
            <a:r>
              <a:rPr lang="en-US" dirty="0"/>
              <a:t>a </a:t>
            </a:r>
            <a:r>
              <a:rPr lang="en-US" dirty="0" smtClean="0"/>
              <a:t>benchmark)</a:t>
            </a:r>
            <a:endParaRPr lang="bg-BG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The code</a:t>
            </a:r>
            <a:endParaRPr lang="bg-BG" dirty="0" smtClean="0">
              <a:solidFill>
                <a:schemeClr val="tx1">
                  <a:lumMod val="75000"/>
                </a:schemeClr>
              </a:solidFill>
            </a:endParaRP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Individual’s knowledge</a:t>
            </a:r>
            <a:endParaRPr lang="bg-BG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User manual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130697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4"/>
            </a:pPr>
            <a:r>
              <a:rPr lang="en-US" dirty="0"/>
              <a:t>Reviewing the test </a:t>
            </a:r>
            <a:r>
              <a:rPr lang="en-US" dirty="0" smtClean="0"/>
              <a:t>basis </a:t>
            </a:r>
            <a:r>
              <a:rPr lang="en-US" dirty="0"/>
              <a:t>is a part of which phase </a:t>
            </a:r>
            <a:endParaRPr lang="en-US" dirty="0" smtClean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Test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Analysis and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Design</a:t>
            </a:r>
            <a:endParaRPr lang="bg-BG" dirty="0" smtClean="0">
              <a:solidFill>
                <a:schemeClr val="tx1">
                  <a:lumMod val="75000"/>
                </a:schemeClr>
              </a:solidFill>
            </a:endParaRPr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Test </a:t>
            </a:r>
            <a:r>
              <a:rPr lang="en-US" dirty="0"/>
              <a:t>Implementation and </a:t>
            </a:r>
            <a:r>
              <a:rPr lang="en-US" dirty="0" smtClean="0"/>
              <a:t>execution</a:t>
            </a:r>
            <a:endParaRPr lang="en-US" dirty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Test </a:t>
            </a:r>
            <a:r>
              <a:rPr lang="en-US" dirty="0"/>
              <a:t>Closure </a:t>
            </a:r>
            <a:r>
              <a:rPr lang="en-US" dirty="0" smtClean="0"/>
              <a:t>Activities</a:t>
            </a:r>
            <a:endParaRPr lang="bg-BG" dirty="0" smtClean="0"/>
          </a:p>
          <a:p>
            <a:pPr marL="742950" lvl="1" indent="-395288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Evaluating </a:t>
            </a:r>
            <a:r>
              <a:rPr lang="en-US" dirty="0"/>
              <a:t>exit criteria and </a:t>
            </a:r>
            <a:r>
              <a:rPr lang="en-US" dirty="0" smtClean="0"/>
              <a:t>reporting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27064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5"/>
            </a:pPr>
            <a:r>
              <a:rPr lang="en-US" dirty="0"/>
              <a:t>A test plan defines 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What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is selected for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testing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Objectives </a:t>
            </a:r>
            <a:r>
              <a:rPr lang="en-US" dirty="0"/>
              <a:t>and </a:t>
            </a:r>
            <a:r>
              <a:rPr lang="en-US" dirty="0" smtClean="0"/>
              <a:t>results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Expected results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/>
              <a:t>T</a:t>
            </a:r>
            <a:r>
              <a:rPr lang="en-US" dirty="0" smtClean="0"/>
              <a:t>argets </a:t>
            </a:r>
            <a:r>
              <a:rPr lang="en-US" dirty="0"/>
              <a:t>and </a:t>
            </a:r>
            <a:r>
              <a:rPr lang="en-US" dirty="0" smtClean="0"/>
              <a:t>misses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28555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</a:t>
            </a:r>
            <a:r>
              <a:rPr lang="en-US" dirty="0" smtClean="0"/>
              <a:t>(</a:t>
            </a:r>
            <a:r>
              <a:rPr lang="en-US" dirty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6"/>
            </a:pPr>
            <a:r>
              <a:rPr lang="en-US" sz="3000" dirty="0"/>
              <a:t>Which of the following is most important to promote and maintain good </a:t>
            </a:r>
            <a:r>
              <a:rPr lang="en-US" sz="3000" dirty="0" smtClean="0"/>
              <a:t>relationships </a:t>
            </a:r>
            <a:r>
              <a:rPr lang="en-US" sz="3000" dirty="0"/>
              <a:t>between testers and developers</a:t>
            </a:r>
            <a:r>
              <a:rPr lang="en-US" sz="3000" dirty="0" smtClean="0"/>
              <a:t>?</a:t>
            </a:r>
          </a:p>
          <a:p>
            <a:pPr marL="739775" lvl="1" indent="-39211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sz="2800" dirty="0" smtClean="0"/>
              <a:t>Understanding </a:t>
            </a:r>
            <a:r>
              <a:rPr lang="en-US" sz="2800" dirty="0"/>
              <a:t>what managers value about </a:t>
            </a:r>
            <a:r>
              <a:rPr lang="en-US" sz="2800" dirty="0" smtClean="0"/>
              <a:t>testing</a:t>
            </a:r>
            <a:endParaRPr lang="en-US" sz="2800" dirty="0"/>
          </a:p>
          <a:p>
            <a:pPr marL="739775" lvl="1" indent="-39211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sz="2800" dirty="0" smtClean="0"/>
              <a:t>Explaining </a:t>
            </a:r>
            <a:r>
              <a:rPr lang="en-US" sz="2800" dirty="0"/>
              <a:t>test results in a neutral </a:t>
            </a:r>
            <a:r>
              <a:rPr lang="en-US" sz="2800" dirty="0" smtClean="0"/>
              <a:t>fashion</a:t>
            </a:r>
            <a:endParaRPr lang="en-US" sz="2800" dirty="0"/>
          </a:p>
          <a:p>
            <a:pPr marL="739775" lvl="1" indent="-39211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sz="2800" dirty="0" smtClean="0"/>
              <a:t>Identifying </a:t>
            </a:r>
            <a:r>
              <a:rPr lang="en-US" sz="2800" dirty="0"/>
              <a:t>potential customer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workarounds </a:t>
            </a:r>
            <a:r>
              <a:rPr lang="en-US" sz="2800" dirty="0"/>
              <a:t>for </a:t>
            </a:r>
            <a:r>
              <a:rPr lang="en-US" sz="2800" dirty="0" smtClean="0"/>
              <a:t>bugs</a:t>
            </a:r>
          </a:p>
          <a:p>
            <a:pPr marL="739775" lvl="1" indent="-39211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</a:rPr>
              <a:t>Promoting better quality software whenever </a:t>
            </a:r>
            <a:r>
              <a:rPr lang="en-US" sz="2800" dirty="0" smtClean="0">
                <a:solidFill>
                  <a:schemeClr val="tx1">
                    <a:lumMod val="75000"/>
                  </a:schemeClr>
                </a:solidFill>
              </a:rPr>
              <a:t>possible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050289"/>
      </p:ext>
    </p:extLst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(7)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7"/>
            </a:pPr>
            <a:r>
              <a:rPr lang="en-US" dirty="0"/>
              <a:t>Which of the following is not a part of the Test Implementation and Execution Phase </a:t>
            </a:r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Creating </a:t>
            </a:r>
            <a:r>
              <a:rPr lang="en-US" dirty="0"/>
              <a:t>test suites from the test </a:t>
            </a:r>
            <a:r>
              <a:rPr lang="en-US" dirty="0" smtClean="0"/>
              <a:t>cases</a:t>
            </a:r>
            <a:endParaRPr lang="bg-BG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Executing </a:t>
            </a:r>
            <a:r>
              <a:rPr lang="en-US" dirty="0"/>
              <a:t>test cases either manually or by using test execution </a:t>
            </a:r>
            <a:r>
              <a:rPr lang="en-US" dirty="0" smtClean="0"/>
              <a:t>tools</a:t>
            </a:r>
            <a:endParaRPr lang="bg-BG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/>
              <a:t>Comparing </a:t>
            </a:r>
            <a:r>
              <a:rPr lang="en-US" dirty="0"/>
              <a:t>actual </a:t>
            </a:r>
            <a:r>
              <a:rPr lang="en-US" dirty="0" smtClean="0"/>
              <a:t>results</a:t>
            </a:r>
            <a:endParaRPr lang="bg-BG" dirty="0" smtClean="0"/>
          </a:p>
          <a:p>
            <a:pPr marL="695326" lvl="1" indent="-347663">
              <a:lnSpc>
                <a:spcPct val="100000"/>
              </a:lnSpc>
              <a:buSzPct val="100000"/>
              <a:buFont typeface="+mj-lt"/>
              <a:buAutoNum type="alphaLcParenR"/>
            </a:pP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Designing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the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Test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729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/>
              <a:t>Exercises </a:t>
            </a:r>
            <a:r>
              <a:rPr lang="en-US" dirty="0" smtClean="0"/>
              <a:t>(8)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8"/>
              <a:tabLst>
                <a:tab pos="739775" algn="l"/>
              </a:tabLst>
            </a:pPr>
            <a:r>
              <a:rPr lang="en-US" dirty="0"/>
              <a:t>Search the </a:t>
            </a:r>
            <a:r>
              <a:rPr lang="en-US" dirty="0" smtClean="0"/>
              <a:t>Internet and any books you have available and find additional information about the following topics:</a:t>
            </a:r>
          </a:p>
          <a:p>
            <a:pPr marL="623888" lvl="1" indent="-276225">
              <a:lnSpc>
                <a:spcPct val="100000"/>
              </a:lnSpc>
              <a:buSzPct val="100000"/>
            </a:pPr>
            <a:r>
              <a:rPr lang="en-US" dirty="0" smtClean="0"/>
              <a:t>Designing test cases</a:t>
            </a:r>
          </a:p>
          <a:p>
            <a:pPr marL="623888" lvl="1" indent="-276225">
              <a:lnSpc>
                <a:spcPct val="100000"/>
              </a:lnSpc>
              <a:buSzPct val="100000"/>
            </a:pPr>
            <a:r>
              <a:rPr lang="en-US" dirty="0" smtClean="0"/>
              <a:t>Test protocols – methods for test documentation</a:t>
            </a:r>
          </a:p>
          <a:p>
            <a:pPr marL="623888" lvl="1" indent="-276225">
              <a:lnSpc>
                <a:spcPct val="100000"/>
              </a:lnSpc>
              <a:buSzPct val="100000"/>
            </a:pPr>
            <a:r>
              <a:rPr lang="en-US" dirty="0" smtClean="0"/>
              <a:t>Test metrics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427946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080000" algn="l"/>
              </a:tabLst>
            </a:pPr>
            <a:r>
              <a:rPr lang="en-US" dirty="0" smtClean="0"/>
              <a:t>Exercises (9)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 startAt="9"/>
              <a:tabLst>
                <a:tab pos="682625" algn="l"/>
                <a:tab pos="1030288" algn="l"/>
              </a:tabLst>
            </a:pPr>
            <a:r>
              <a:rPr lang="en-US" dirty="0" smtClean="0"/>
              <a:t>Search </a:t>
            </a:r>
            <a:r>
              <a:rPr lang="en-US" dirty="0"/>
              <a:t>the </a:t>
            </a:r>
            <a:r>
              <a:rPr lang="en-US" dirty="0" smtClean="0"/>
              <a:t>Internet </a:t>
            </a:r>
            <a:r>
              <a:rPr lang="en-US" dirty="0"/>
              <a:t>for some examples of test </a:t>
            </a:r>
            <a:r>
              <a:rPr lang="en-US" dirty="0" smtClean="0"/>
              <a:t>plans</a:t>
            </a:r>
          </a:p>
          <a:p>
            <a:pPr marL="571500" lvl="1" indent="-223838">
              <a:lnSpc>
                <a:spcPct val="100000"/>
              </a:lnSpc>
              <a:buSzPct val="100000"/>
              <a:tabLst>
                <a:tab pos="682625" algn="l"/>
                <a:tab pos="1030288" algn="l"/>
              </a:tabLst>
            </a:pPr>
            <a:r>
              <a:rPr lang="en-US" dirty="0" smtClean="0"/>
              <a:t>Note </a:t>
            </a:r>
            <a:r>
              <a:rPr lang="en-US" dirty="0"/>
              <a:t>the main structure of test </a:t>
            </a:r>
            <a:r>
              <a:rPr lang="en-US" dirty="0" smtClean="0"/>
              <a:t>plans</a:t>
            </a:r>
          </a:p>
          <a:p>
            <a:pPr marL="571500" lvl="1" indent="-223838">
              <a:lnSpc>
                <a:spcPct val="100000"/>
              </a:lnSpc>
              <a:buSzPct val="100000"/>
              <a:tabLst>
                <a:tab pos="682625" algn="l"/>
                <a:tab pos="1030288" algn="l"/>
              </a:tabLst>
            </a:pPr>
            <a:r>
              <a:rPr lang="en-US" dirty="0" smtClean="0"/>
              <a:t>Note </a:t>
            </a:r>
            <a:r>
              <a:rPr lang="en-US" dirty="0"/>
              <a:t>the differences between the test plans you </a:t>
            </a:r>
            <a:r>
              <a:rPr lang="en-US" dirty="0" smtClean="0"/>
              <a:t>find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351567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Free Trainings @ Telerik Academy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638800"/>
          </a:xfrm>
        </p:spPr>
        <p:txBody>
          <a:bodyPr/>
          <a:lstStyle/>
          <a:p>
            <a:r>
              <a:rPr lang="en-US" smtClean="0"/>
              <a:t>C# Programming </a:t>
            </a:r>
            <a:r>
              <a:rPr lang="en-US" dirty="0" smtClean="0"/>
              <a:t>@ Telerik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>
                <a:hlinkClick r:id="rId2"/>
              </a:rPr>
              <a:t>csharpfundamentals.telerik.com</a:t>
            </a:r>
            <a:endParaRPr lang="en-US" noProof="1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3" tooltip="Telerik Software Academy - Free Programming Courses"/>
              </a:rPr>
              <a:t>academy.telerik.com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Academy @ Facebook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4" tooltip="Telerik Softyware Academy @ Facebook"/>
              </a:rPr>
              <a:t>facebook.com/TelerikAcademy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 Forums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5" tooltip="Telerik Software Academy Forums - Community for Programmers"/>
              </a:rPr>
              <a:t>forums.academy.telerik.com</a:t>
            </a:r>
            <a:endParaRPr lang="en-US" noProof="1"/>
          </a:p>
        </p:txBody>
      </p:sp>
      <p:pic>
        <p:nvPicPr>
          <p:cNvPr id="5" name="Picture 5">
            <a:hlinkClick r:id="rId5" tooltip="Telerik Software Academy Forums - Discussion Board for Developers"/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3898" y="5218092"/>
            <a:ext cx="1162902" cy="1268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>
            <a:hlinkClick r:id="rId3" tooltip="Telerik Software Academy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941" y="2667000"/>
            <a:ext cx="3137859" cy="918234"/>
          </a:xfrm>
          <a:prstGeom prst="rect">
            <a:avLst/>
          </a:prstGeom>
          <a:noFill/>
          <a:ln>
            <a:solidFill>
              <a:srgbClr val="9BCC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hlinkClick r:id="rId8" tooltip="Telerik Academy @ Facebook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8587" y="4003901"/>
            <a:ext cx="93821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2025" y="1123558"/>
            <a:ext cx="1124775" cy="112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0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Planning And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Starts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at the beginning </a:t>
            </a:r>
            <a:r>
              <a:rPr lang="en-US" dirty="0"/>
              <a:t>of the software development </a:t>
            </a:r>
            <a:r>
              <a:rPr lang="en-US" dirty="0" smtClean="0"/>
              <a:t>project</a:t>
            </a:r>
          </a:p>
          <a:p>
            <a:pPr>
              <a:lnSpc>
                <a:spcPct val="100000"/>
              </a:lnSpc>
            </a:pPr>
            <a:r>
              <a:rPr lang="en-US" dirty="0"/>
              <a:t>M</a:t>
            </a:r>
            <a:r>
              <a:rPr lang="en-US" dirty="0" smtClean="0"/>
              <a:t>ust </a:t>
            </a:r>
            <a:r>
              <a:rPr lang="en-US" dirty="0"/>
              <a:t>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regularly checked</a:t>
            </a:r>
            <a:r>
              <a:rPr lang="en-US" dirty="0"/>
              <a:t>, </a:t>
            </a:r>
            <a:r>
              <a:rPr lang="en-US" dirty="0" smtClean="0"/>
              <a:t>updated</a:t>
            </a:r>
            <a:r>
              <a:rPr lang="en-US" dirty="0"/>
              <a:t>, and </a:t>
            </a:r>
            <a:r>
              <a:rPr lang="en-US" dirty="0" smtClean="0"/>
              <a:t>adjusted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367" y="4496858"/>
            <a:ext cx="1600200" cy="1200150"/>
          </a:xfrm>
          <a:prstGeom prst="roundRect">
            <a:avLst>
              <a:gd name="adj" fmla="val 10516"/>
            </a:avLst>
          </a:prstGeom>
          <a:noFill/>
          <a:effectLst>
            <a:glow rad="101600">
              <a:schemeClr val="tx1">
                <a:alpha val="40000"/>
              </a:schemeClr>
            </a:glow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638247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of </a:t>
            </a:r>
            <a:r>
              <a:rPr lang="en-US" dirty="0" smtClean="0"/>
              <a:t>The </a:t>
            </a:r>
            <a:r>
              <a:rPr lang="en-US" dirty="0"/>
              <a:t>R</a:t>
            </a:r>
            <a:r>
              <a:rPr lang="en-US" dirty="0" smtClean="0"/>
              <a:t>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Necessary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resources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Which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employees</a:t>
            </a:r>
            <a:r>
              <a:rPr lang="en-US" dirty="0"/>
              <a:t> are needed, for what, </a:t>
            </a:r>
            <a:r>
              <a:rPr lang="en-US" dirty="0" smtClean="0"/>
              <a:t>when?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o</a:t>
            </a:r>
            <a:r>
              <a:rPr lang="en-US" dirty="0"/>
              <a:t>w much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</a:t>
            </a:r>
            <a:r>
              <a:rPr lang="en-US" dirty="0"/>
              <a:t> is </a:t>
            </a:r>
            <a:r>
              <a:rPr lang="en-US" dirty="0" smtClean="0"/>
              <a:t>needed?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Which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tools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equipment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utilities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Necessary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training</a:t>
            </a:r>
            <a:r>
              <a:rPr lang="en-US" dirty="0" smtClean="0"/>
              <a:t> of the employees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Organizational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structure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</a:t>
            </a:r>
            <a:r>
              <a:rPr lang="en-US" dirty="0" smtClean="0"/>
              <a:t>ith the appropriate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5738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Control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Monitoring</a:t>
            </a:r>
            <a:r>
              <a:rPr lang="en-US" dirty="0" smtClean="0"/>
              <a:t> of the test activities 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Comparing</a:t>
            </a:r>
            <a:r>
              <a:rPr lang="en-US" dirty="0" smtClean="0"/>
              <a:t> with the plan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Reporting</a:t>
            </a:r>
            <a:r>
              <a:rPr lang="en-US" dirty="0" smtClean="0"/>
              <a:t> status of deviations from the plan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Taking actions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correction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Updating</a:t>
            </a:r>
            <a:r>
              <a:rPr lang="en-US" dirty="0" smtClean="0"/>
              <a:t> the test plan according to the feedback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050" name="Picture 2" descr="http://spacecenter.org/wp-content/uploads/2009/07/missioncontro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734" y="4856399"/>
            <a:ext cx="1817158" cy="1207401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736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Prioritization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/>
              <a:t>projects are often run under severe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pressure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Prioritization guarantees </a:t>
            </a:r>
            <a:r>
              <a:rPr lang="en-US" dirty="0"/>
              <a:t>that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critical software parts are tested first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836" y="3352800"/>
            <a:ext cx="3980329" cy="3048000"/>
          </a:xfrm>
          <a:prstGeom prst="roundRect">
            <a:avLst>
              <a:gd name="adj" fmla="val 2360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580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lerik Academy Theme">
  <a:themeElements>
    <a:clrScheme name="Telerik Colors Theme">
      <a:dk1>
        <a:sysClr val="windowText" lastClr="000000"/>
      </a:dk1>
      <a:lt1>
        <a:srgbClr val="CCFF66"/>
      </a:lt1>
      <a:dk2>
        <a:srgbClr val="30356E"/>
      </a:dk2>
      <a:lt2>
        <a:srgbClr val="CCFF33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76B200"/>
      </a:hlink>
      <a:folHlink>
        <a:srgbClr val="FFCF3E"/>
      </a:folHlink>
    </a:clrScheme>
    <a:fontScheme name="Deluxe">
      <a:maj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Deluxe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280000"/>
              </a:schemeClr>
            </a:gs>
            <a:gs pos="14000">
              <a:schemeClr val="phClr">
                <a:tint val="37000"/>
                <a:satMod val="250000"/>
              </a:schemeClr>
            </a:gs>
            <a:gs pos="45000">
              <a:schemeClr val="phClr">
                <a:tint val="53000"/>
                <a:satMod val="220000"/>
              </a:schemeClr>
            </a:gs>
            <a:gs pos="65000">
              <a:schemeClr val="phClr">
                <a:tint val="53000"/>
                <a:satMod val="220000"/>
              </a:schemeClr>
            </a:gs>
            <a:gs pos="86000">
              <a:schemeClr val="phClr">
                <a:tint val="42000"/>
                <a:satMod val="240000"/>
              </a:schemeClr>
            </a:gs>
            <a:gs pos="100000">
              <a:schemeClr val="phClr">
                <a:tint val="20000"/>
                <a:satMod val="23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0000">
              <a:schemeClr val="phClr">
                <a:satMod val="150000"/>
              </a:schemeClr>
            </a:gs>
            <a:gs pos="100000">
              <a:schemeClr val="phClr">
                <a:tint val="75000"/>
                <a:satMod val="20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atMod val="14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52400"/>
            <a:contourClr>
              <a:schemeClr val="phClr"/>
            </a:contourClr>
          </a:sp3d>
        </a:effectStyle>
        <a:effectStyle>
          <a:effectLst>
            <a:reflection blurRad="12700" stA="26000" endPos="28000" dist="38100" dir="5400000" sy="-100000"/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90500" h="1016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3000"/>
                <a:satMod val="1550000"/>
              </a:schemeClr>
            </a:gs>
            <a:gs pos="1000">
              <a:schemeClr val="phClr">
                <a:tint val="48000"/>
                <a:satMod val="155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r="210000" b="300000"/>
          </a:path>
        </a:gradFill>
        <a:gradFill rotWithShape="1">
          <a:gsLst>
            <a:gs pos="5000">
              <a:schemeClr val="phClr">
                <a:tint val="38000"/>
                <a:satMod val="1800000"/>
              </a:schemeClr>
            </a:gs>
            <a:gs pos="5000">
              <a:schemeClr val="phClr">
                <a:tint val="40000"/>
                <a:satMod val="180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l="20000" t="30000" r="13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lerik Academy Theme" id="{CC62B882-3A46-4F72-8436-1D7407ADFF02}" vid="{92E024D1-C2BF-4AF7-8ED1-5C666C82BD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Telerik Academy Theme</Template>
  <TotalTime>2255</TotalTime>
  <Words>2046</Words>
  <Application>Microsoft Office PowerPoint</Application>
  <PresentationFormat>On-screen Show (4:3)</PresentationFormat>
  <Paragraphs>443</Paragraphs>
  <Slides>57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Calibri</vt:lpstr>
      <vt:lpstr>Cambria</vt:lpstr>
      <vt:lpstr>Consolas</vt:lpstr>
      <vt:lpstr>Corbel</vt:lpstr>
      <vt:lpstr>Wingdings 2</vt:lpstr>
      <vt:lpstr>Telerik Academy Theme</vt:lpstr>
      <vt:lpstr>Fundamental Test Process</vt:lpstr>
      <vt:lpstr>The Lectors</vt:lpstr>
      <vt:lpstr>Table of Contents</vt:lpstr>
      <vt:lpstr>Fundamental Test Process</vt:lpstr>
      <vt:lpstr>Test Planning And Control</vt:lpstr>
      <vt:lpstr>Test Planning And Control</vt:lpstr>
      <vt:lpstr>Planning of The Resources</vt:lpstr>
      <vt:lpstr>Test Control</vt:lpstr>
      <vt:lpstr>Test Prioritization</vt:lpstr>
      <vt:lpstr>Test Plan</vt:lpstr>
      <vt:lpstr>Test Plans</vt:lpstr>
      <vt:lpstr>Test Analysis And Design</vt:lpstr>
      <vt:lpstr>Test Analysis And Design</vt:lpstr>
      <vt:lpstr>Reviewing The Test Basis</vt:lpstr>
      <vt:lpstr>Definitions</vt:lpstr>
      <vt:lpstr>Designing Test Cases</vt:lpstr>
      <vt:lpstr>Designing Test Cases (2)</vt:lpstr>
      <vt:lpstr>Expected and Unexpected Inputs</vt:lpstr>
      <vt:lpstr>Examples of Test Cases</vt:lpstr>
      <vt:lpstr>Examples of Test Cases (2)</vt:lpstr>
      <vt:lpstr>Examples of Test Cases (3)</vt:lpstr>
      <vt:lpstr>Test Case Examples</vt:lpstr>
      <vt:lpstr>The Test Oracle</vt:lpstr>
      <vt:lpstr>Test Implementation and Execution</vt:lpstr>
      <vt:lpstr>What This Phase Includes?</vt:lpstr>
      <vt:lpstr>Test Case Execution</vt:lpstr>
      <vt:lpstr>Examination of the Main Functions</vt:lpstr>
      <vt:lpstr>Test Protocols</vt:lpstr>
      <vt:lpstr>Reproducibility</vt:lpstr>
      <vt:lpstr>Failure Found?</vt:lpstr>
      <vt:lpstr>Correction May Lead to New Faults</vt:lpstr>
      <vt:lpstr>Evaluating Exit Criteria and Reporting</vt:lpstr>
      <vt:lpstr>Exit Criteria</vt:lpstr>
      <vt:lpstr>Exit Criteria - Example</vt:lpstr>
      <vt:lpstr>End of Test?</vt:lpstr>
      <vt:lpstr>Test Summary Report</vt:lpstr>
      <vt:lpstr>Test Closure Activities</vt:lpstr>
      <vt:lpstr>Save The Experience</vt:lpstr>
      <vt:lpstr>Metrics and Measurement</vt:lpstr>
      <vt:lpstr>Metrics and Measurement Examples</vt:lpstr>
      <vt:lpstr>Metrics and Measurements </vt:lpstr>
      <vt:lpstr>Lack of Metrics </vt:lpstr>
      <vt:lpstr>The Psychology Of Testing</vt:lpstr>
      <vt:lpstr>Psychological Factors </vt:lpstr>
      <vt:lpstr>Levels of Independence</vt:lpstr>
      <vt:lpstr>Reporting Failures</vt:lpstr>
      <vt:lpstr>PowerPoint Presentation</vt:lpstr>
      <vt:lpstr>Exercises</vt:lpstr>
      <vt:lpstr>Exercises (2)</vt:lpstr>
      <vt:lpstr>Exercises (3)</vt:lpstr>
      <vt:lpstr>Exercises (4)</vt:lpstr>
      <vt:lpstr>Exercises (5)</vt:lpstr>
      <vt:lpstr>Exercises (6)</vt:lpstr>
      <vt:lpstr>Exercises (7)</vt:lpstr>
      <vt:lpstr>Exercises (8)</vt:lpstr>
      <vt:lpstr>Exercises (9)</vt:lpstr>
      <vt:lpstr>Free Trainings @ Telerik Academy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Test Process</dc:title>
  <dc:creator>Asya Georgieva</dc:creator>
  <cp:lastModifiedBy>Emi</cp:lastModifiedBy>
  <cp:revision>59</cp:revision>
  <dcterms:created xsi:type="dcterms:W3CDTF">2013-01-31T12:44:34Z</dcterms:created>
  <dcterms:modified xsi:type="dcterms:W3CDTF">2015-12-02T18:09:14Z</dcterms:modified>
</cp:coreProperties>
</file>

<file path=docProps/thumbnail.jpeg>
</file>